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6" r:id="rId4"/>
    <p:sldId id="276" r:id="rId5"/>
    <p:sldId id="273" r:id="rId6"/>
    <p:sldId id="257" r:id="rId7"/>
    <p:sldId id="267" r:id="rId8"/>
    <p:sldId id="268" r:id="rId9"/>
    <p:sldId id="265" r:id="rId10"/>
    <p:sldId id="277" r:id="rId11"/>
    <p:sldId id="274" r:id="rId12"/>
    <p:sldId id="270" r:id="rId13"/>
    <p:sldId id="275" r:id="rId14"/>
    <p:sldId id="269" r:id="rId15"/>
    <p:sldId id="264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19T17:29:46.843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831 1,'-158'8,"88"4,38-6,0 0,0-2,0-1,0-2,-1-1,-12-3,-30 1,-97 20,66-18,95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stats.stackexchange.com/questions/250241/why-am-i-getting-different-p-values-out-of-a-z-table-than-the-ones-described-in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hyperlink" Target="https://math.stackexchange.com/questions/1831638/biostatistics-sampling-distributions" TargetMode="Externa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proactivebusybody.com/2008/10/11/bad-chess-move-mccain-the-bell-curve-and-the-angry-mob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12Nb6PBlD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fgss.com/thread13146-560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2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stats.stackexchange.com/questions/250241/why-am-i-getting-different-p-values-out-of-a-z-table-than-the-ones-described-i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ath.stackexchange.com/questions/1831638/biostatistics-sampling-distributions" TargetMode="Externa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Notes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Normal Distribution</a:t>
            </a:r>
          </a:p>
          <a:p>
            <a:r>
              <a:rPr lang="en-US" dirty="0"/>
              <a:t>Prof. Welz, Gary </a:t>
            </a:r>
          </a:p>
          <a:p>
            <a:r>
              <a:rPr lang="en-US" dirty="0"/>
              <a:t>OER – www.helpyourmath.com</a:t>
            </a:r>
          </a:p>
        </p:txBody>
      </p:sp>
    </p:spTree>
    <p:extLst>
      <p:ext uri="{BB962C8B-B14F-4D97-AF65-F5344CB8AC3E}">
        <p14:creationId xmlns:p14="http://schemas.microsoft.com/office/powerpoint/2010/main" val="666259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40CA7-47E4-49A0-8294-E8F2CFA5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89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Can you see that the area under the curve to the left of z = 1.92 is 0.9726 or 97.26%?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33350F-51ED-4041-B9C1-99199720A723}"/>
              </a:ext>
            </a:extLst>
          </p:cNvPr>
          <p:cNvSpPr txBox="1"/>
          <p:nvPr/>
        </p:nvSpPr>
        <p:spPr>
          <a:xfrm>
            <a:off x="1219199" y="6126480"/>
            <a:ext cx="8331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s://stats.stackexchange.com/questions/250241/why-am-i-getting-different-p-values-out-of-a-z-table-than-the-ones-described-in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2793CEB-2B87-4AA4-A002-F65532C34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" name="Content Placeholder 9">
            <a:extLst>
              <a:ext uri="{FF2B5EF4-FFF2-40B4-BE49-F238E27FC236}">
                <a16:creationId xmlns:a16="http://schemas.microsoft.com/office/drawing/2014/main" id="{C4B5EB11-044F-41CC-9348-C487361D7C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917998" y="1660984"/>
            <a:ext cx="4551679" cy="469632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ED8DAF0-4B70-438D-9F4C-8AF00E488B20}"/>
                  </a:ext>
                </a:extLst>
              </p14:cNvPr>
              <p14:cNvContentPartPr/>
              <p14:nvPr/>
            </p14:nvContentPartPr>
            <p14:xfrm>
              <a:off x="4168015" y="5025610"/>
              <a:ext cx="299160" cy="198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ED8DAF0-4B70-438D-9F4C-8AF00E488B2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50375" y="5007970"/>
                <a:ext cx="334800" cy="5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2686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82EA-2B51-4C1D-AF89-ED1B5731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19027"/>
            <a:ext cx="8596668" cy="1320800"/>
          </a:xfrm>
        </p:spPr>
        <p:txBody>
          <a:bodyPr/>
          <a:lstStyle/>
          <a:p>
            <a:r>
              <a:rPr lang="en-US" dirty="0"/>
              <a:t>Finding the area to the left for Negative z-Scores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49634-DAA6-4BE5-8622-D8779EB66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When a given value of z is a negative number you find the area to the left of it by subtracting the z-Score of the corresponding positive z from 1.000.</a:t>
            </a:r>
          </a:p>
          <a:p>
            <a:r>
              <a:rPr lang="en-US" sz="2800" dirty="0"/>
              <a:t>For example, the z-Score of -1.52 is calculated by first finding the area to the left of 1.52 which you see by the table is 0.9357.</a:t>
            </a:r>
          </a:p>
          <a:p>
            <a:r>
              <a:rPr lang="en-US" sz="2800" dirty="0"/>
              <a:t>The area to the left of z = -1.52 is</a:t>
            </a:r>
          </a:p>
          <a:p>
            <a:pPr marL="0" indent="0" algn="ctr">
              <a:buNone/>
            </a:pPr>
            <a:r>
              <a:rPr lang="en-US" sz="2800" dirty="0"/>
              <a:t>1.000 – 0.9377 = 0.0643 = 6.43%</a:t>
            </a:r>
          </a:p>
        </p:txBody>
      </p:sp>
    </p:spTree>
    <p:extLst>
      <p:ext uri="{BB962C8B-B14F-4D97-AF65-F5344CB8AC3E}">
        <p14:creationId xmlns:p14="http://schemas.microsoft.com/office/powerpoint/2010/main" val="428982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06F0A-6091-4F70-B197-42C75C71E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 between two values of 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00D80-AE58-4D62-990A-0A86891D8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area under the curve between any two z-scores represents the probability of a data value being between those scores.</a:t>
            </a:r>
          </a:p>
          <a:p>
            <a:r>
              <a:rPr lang="en-US" sz="3200" dirty="0"/>
              <a:t>To find the area between two z-scores just subtract the smaller area from the larger.</a:t>
            </a:r>
          </a:p>
        </p:txBody>
      </p:sp>
    </p:spTree>
    <p:extLst>
      <p:ext uri="{BB962C8B-B14F-4D97-AF65-F5344CB8AC3E}">
        <p14:creationId xmlns:p14="http://schemas.microsoft.com/office/powerpoint/2010/main" val="176858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7E97C-93B4-44D9-9B4D-5F62E7F07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Finding the area under the curve between z = 1 and z =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7558-6CE4-4E19-9FFB-29FCCC579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Use the z-score table to find the percent of data between z = 1.000 and z = 2.000.</a:t>
            </a:r>
          </a:p>
          <a:p>
            <a:r>
              <a:rPr lang="en-US" sz="2800" dirty="0"/>
              <a:t>The area left of z = 2.000 is 0.9772 and the area left of z = 1.000 is 0.8413</a:t>
            </a:r>
          </a:p>
          <a:p>
            <a:r>
              <a:rPr lang="en-US" sz="2800" dirty="0"/>
              <a:t>So the are between them is </a:t>
            </a:r>
          </a:p>
          <a:p>
            <a:pPr marL="1371600" lvl="3" indent="0">
              <a:buNone/>
            </a:pPr>
            <a:r>
              <a:rPr lang="en-US" sz="2800" dirty="0"/>
              <a:t>0.9722 – 0.8413 = 0.1359 or about 13.6%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5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25712-D7C9-46C3-94E8-F7DFE987B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Empirical Rule for estimating the area between whole number values of z.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33F39-BDE8-4DE8-8B19-8A0EE44ED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 empirical rule states the percentage of normally distributed data that falls within 1, 2 and 3 standard deviations from the mean:</a:t>
            </a:r>
          </a:p>
          <a:p>
            <a:r>
              <a:rPr lang="en-US" sz="2800" dirty="0"/>
              <a:t>68% of the data falls within 1 standard deviation of the mean.</a:t>
            </a:r>
          </a:p>
          <a:p>
            <a:r>
              <a:rPr lang="en-US" sz="2800" dirty="0"/>
              <a:t>95% of the data falls within 2.</a:t>
            </a:r>
          </a:p>
          <a:p>
            <a:r>
              <a:rPr lang="en-US" sz="2800" dirty="0"/>
              <a:t>99.7% of the data falls within 3.</a:t>
            </a:r>
          </a:p>
        </p:txBody>
      </p:sp>
    </p:spTree>
    <p:extLst>
      <p:ext uri="{BB962C8B-B14F-4D97-AF65-F5344CB8AC3E}">
        <p14:creationId xmlns:p14="http://schemas.microsoft.com/office/powerpoint/2010/main" val="248724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E1B0EB9-17A0-4BDC-9AAB-F6851D9B17A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Area under the curve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is one standard deviation.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E1B0EB9-17A0-4BDC-9AAB-F6851D9B17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28" t="-6452" b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49F446-30A1-4985-982F-52690343F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13577" y="1930400"/>
            <a:ext cx="5542992" cy="401312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1F2560-84AC-48AF-8F31-98B755510C44}"/>
              </a:ext>
            </a:extLst>
          </p:cNvPr>
          <p:cNvSpPr txBox="1"/>
          <p:nvPr/>
        </p:nvSpPr>
        <p:spPr>
          <a:xfrm>
            <a:off x="2295469" y="6042025"/>
            <a:ext cx="5361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proactivebusybody.com/2008/10/11/bad-chess-move-mccain-the-bell-curve-and-the-angry-mob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00835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36BA3-1E75-484A-BD3F-B026EEE59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Video</a:t>
            </a:r>
          </a:p>
        </p:txBody>
      </p:sp>
      <p:pic>
        <p:nvPicPr>
          <p:cNvPr id="4" name="在线媒体 3" title="Normal Distribution Part I - BMCC (CUNY) MAT150/MAT150.5/MAT209">
            <a:hlinkClick r:id="" action="ppaction://media"/>
            <a:extLst>
              <a:ext uri="{FF2B5EF4-FFF2-40B4-BE49-F238E27FC236}">
                <a16:creationId xmlns:a16="http://schemas.microsoft.com/office/drawing/2014/main" id="{1ADC409A-7573-432C-A63E-A27F484B107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85" y="1857157"/>
            <a:ext cx="5458566" cy="307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4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EF62-2EAF-4C32-9809-130655F4B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z-Scores – Calculating a given data value’s distance from the population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642366-B0AF-4A69-B225-9375093752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/>
                  <a:t>The </a:t>
                </a:r>
                <a:r>
                  <a:rPr lang="en-US" sz="2400" b="1" dirty="0"/>
                  <a:t>z-score</a:t>
                </a:r>
                <a:r>
                  <a:rPr lang="en-US" sz="2400" dirty="0"/>
                  <a:t> of a data value represents its distance above or below the mean measured in standard deviations.</a:t>
                </a:r>
              </a:p>
              <a:p>
                <a:r>
                  <a:rPr lang="en-US" sz="2400" dirty="0"/>
                  <a:t>The z-score formula is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μ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457200" lvl="1" indent="0">
                  <a:buNone/>
                </a:pPr>
                <a:r>
                  <a:rPr lang="en-US" sz="2400" dirty="0"/>
                  <a:t>Where x is the given data value, the lower case Greek letter mu written as “μ” is the population mean and the lower case Greek letter sigma written as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400" dirty="0"/>
                  <a:t>” is </a:t>
                </a:r>
                <a:r>
                  <a:rPr lang="en-US" sz="2400" dirty="0">
                    <a:ea typeface="Cambria Math" panose="02040503050406030204" pitchFamily="18" charset="0"/>
                  </a:rPr>
                  <a:t>the population standard deviation.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642366-B0AF-4A69-B225-9375093752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1256" r="-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33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2E24A-74D8-482D-BB9A-028E81CF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Find the z-score for a given data value, mean and standard deviation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D3FE07-B7A5-4CF5-B07E-5C287F4C5E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88870"/>
                <a:ext cx="8596668" cy="3880773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Suppose you are told someone named Mr. Smith weighs 158 pounds, that the mean weight of the population is 150 pounds and that the standard deviation is 8 pounds. </a:t>
                </a:r>
              </a:p>
              <a:p>
                <a:pPr marL="0" indent="0">
                  <a:buNone/>
                </a:pPr>
                <a:r>
                  <a:rPr lang="en-US" sz="2800" dirty="0"/>
                  <a:t>     Then Mr. Smith’s z-score is</a:t>
                </a:r>
              </a:p>
              <a:p>
                <a:pPr marL="3600450" lvl="8" indent="0">
                  <a:buNone/>
                </a:pPr>
                <a:r>
                  <a:rPr lang="en-US" sz="1800" b="0" dirty="0"/>
                  <a:t>Z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158−150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𝑠𝑡𝑎𝑛𝑑𝑎𝑟𝑑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𝑑𝑒𝑣𝑖𝑎𝑡𝑖𝑜𝑛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𝑎𝑏𝑜𝑣𝑒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𝑚𝑒𝑎𝑛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D3FE07-B7A5-4CF5-B07E-5C287F4C5E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88870"/>
                <a:ext cx="8596668" cy="3880773"/>
              </a:xfrm>
              <a:blipFill>
                <a:blip r:embed="rId2"/>
                <a:stretch>
                  <a:fillRect l="-851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85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A1995C6-7CED-4D86-AA0E-596551637BD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can also solve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en-US" dirty="0"/>
                  <a:t> given the other two values using the formulas: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A1995C6-7CED-4D86-AA0E-596551637B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28" t="-6452" b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AECA3E-1DC7-4426-B31A-EF02FD3F5F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5400" dirty="0">
                    <a:ea typeface="Cambria Math" panose="02040503050406030204" pitchFamily="18" charset="0"/>
                  </a:rPr>
                  <a:t>						</a:t>
                </a:r>
                <a14:m>
                  <m:oMath xmlns:m="http://schemas.openxmlformats.org/officeDocument/2006/math">
                    <m:r>
                      <a:rPr lang="en-US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5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sz="5400" i="1">
                            <a:latin typeface="Cambria Math" panose="02040503050406030204" pitchFamily="18" charset="0"/>
                          </a:rPr>
                          <m:t>μ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en-US" sz="5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5400" i="1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sz="5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54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AECA3E-1DC7-4426-B31A-EF02FD3F5F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02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E510-F59A-49AD-A969-BAD98EE93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z-Score for a </a:t>
            </a:r>
            <a:r>
              <a:rPr lang="en-US" b="1" dirty="0"/>
              <a:t>sample</a:t>
            </a:r>
            <a:r>
              <a:rPr lang="en-US" dirty="0"/>
              <a:t> mean and </a:t>
            </a:r>
            <a:r>
              <a:rPr lang="en-US" b="1" dirty="0"/>
              <a:t>sample </a:t>
            </a:r>
            <a:r>
              <a:rPr lang="en-US" dirty="0"/>
              <a:t>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7BC67F-3EE1-4F3B-989E-D86F6AE824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2800" dirty="0">
                    <a:ea typeface="Cambria Math" panose="02040503050406030204" pitchFamily="18" charset="0"/>
                  </a:rPr>
                  <a:t>We use the population mean and standard deviation in most applications, but when we are working with a sample mean and sample standard deviation the formula is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5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z</m:t>
                      </m:r>
                      <m:r>
                        <a:rPr lang="en-US" sz="35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3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5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_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35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sz="35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35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</m:e>
                          </m:eqArr>
                        </m:num>
                        <m:den>
                          <m:r>
                            <m:rPr>
                              <m:sty m:val="p"/>
                            </m:rPr>
                            <a:rPr lang="en-US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sz="2800" dirty="0">
                    <a:ea typeface="Cambria Math" panose="02040503050406030204" pitchFamily="18" charset="0"/>
                  </a:rPr>
                  <a:t>Again x is the data value, x with a bar over the top is the sample mean and s is the sample standard deviation.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7BC67F-3EE1-4F3B-989E-D86F6AE824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9" t="-2512" r="-1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24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Normal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/>
              <a:t>Many data sets that we commonly use like those for the heights, weights and IQ’s are said to be distributed “normally” or to be examples of a </a:t>
            </a:r>
            <a:r>
              <a:rPr lang="en-US" sz="4000" b="1" dirty="0"/>
              <a:t>normal distribution</a:t>
            </a:r>
            <a:r>
              <a:rPr lang="en-US" sz="4000" dirty="0"/>
              <a:t>.  Such a distribution has the following properties:</a:t>
            </a:r>
          </a:p>
          <a:p>
            <a:pPr lvl="1" fontAlgn="base">
              <a:buFont typeface="+mj-lt"/>
              <a:buAutoNum type="arabicPeriod"/>
            </a:pPr>
            <a:r>
              <a:rPr lang="en-US" sz="4000" dirty="0"/>
              <a:t>The </a:t>
            </a:r>
            <a:r>
              <a:rPr lang="en-US" sz="4000" b="1" dirty="0"/>
              <a:t>mean</a:t>
            </a:r>
            <a:r>
              <a:rPr lang="en-US" sz="4000" dirty="0"/>
              <a:t>, </a:t>
            </a:r>
            <a:r>
              <a:rPr lang="en-US" sz="4000" b="1" dirty="0"/>
              <a:t>mode</a:t>
            </a:r>
            <a:r>
              <a:rPr lang="en-US" sz="4000" dirty="0"/>
              <a:t> and </a:t>
            </a:r>
            <a:r>
              <a:rPr lang="en-US" sz="4000" b="1" dirty="0"/>
              <a:t>median</a:t>
            </a:r>
            <a:r>
              <a:rPr lang="en-US" sz="4000" dirty="0"/>
              <a:t> are all equal.</a:t>
            </a:r>
          </a:p>
          <a:p>
            <a:pPr lvl="1" fontAlgn="base">
              <a:buFont typeface="+mj-lt"/>
              <a:buAutoNum type="arabicPeriod"/>
            </a:pPr>
            <a:r>
              <a:rPr lang="en-US" sz="4000" dirty="0"/>
              <a:t>The curve is </a:t>
            </a:r>
            <a:r>
              <a:rPr lang="en-US" sz="4000" b="1" dirty="0"/>
              <a:t>symmetric</a:t>
            </a:r>
            <a:r>
              <a:rPr lang="en-US" sz="4000" dirty="0"/>
              <a:t> about the center, in other words, around the mean.</a:t>
            </a:r>
          </a:p>
          <a:p>
            <a:pPr lvl="1" fontAlgn="base">
              <a:buFont typeface="+mj-lt"/>
              <a:buAutoNum type="arabicPeriod"/>
            </a:pPr>
            <a:r>
              <a:rPr lang="en-US" sz="4000" dirty="0"/>
              <a:t>Exactly half of the values are to the left of the center and exactly half are to the right.</a:t>
            </a:r>
          </a:p>
          <a:p>
            <a:pPr lvl="1" fontAlgn="base">
              <a:buFont typeface="+mj-lt"/>
              <a:buAutoNum type="arabicPeriod"/>
            </a:pPr>
            <a:r>
              <a:rPr lang="en-US" sz="4000" dirty="0"/>
              <a:t>The total area under the curve is 1.000  or 100.0%.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0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4F38-5205-43F0-80A4-8088856A7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Normal Distribution which is also called the “Bell Curve”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76FE4F5-76D1-4570-9479-572B4FED8C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43646" y="2160588"/>
            <a:ext cx="6064745" cy="388143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0FAE32-99DD-4C8A-83C7-0E254BB45A8C}"/>
              </a:ext>
            </a:extLst>
          </p:cNvPr>
          <p:cNvSpPr txBox="1"/>
          <p:nvPr/>
        </p:nvSpPr>
        <p:spPr>
          <a:xfrm>
            <a:off x="1943646" y="6042025"/>
            <a:ext cx="60647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lfgss.com/thread13146-560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2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6070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40CA7-47E4-49A0-8294-E8F2CFA5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8957"/>
            <a:ext cx="8596668" cy="1320800"/>
          </a:xfrm>
        </p:spPr>
        <p:txBody>
          <a:bodyPr/>
          <a:lstStyle/>
          <a:p>
            <a:r>
              <a:rPr lang="en-US" dirty="0"/>
              <a:t>Z-score table - % Area to the left of z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33350F-51ED-4041-B9C1-99199720A723}"/>
              </a:ext>
            </a:extLst>
          </p:cNvPr>
          <p:cNvSpPr txBox="1"/>
          <p:nvPr/>
        </p:nvSpPr>
        <p:spPr>
          <a:xfrm>
            <a:off x="1219199" y="6126480"/>
            <a:ext cx="8331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s://stats.stackexchange.com/questions/250241/why-am-i-getting-different-p-values-out-of-a-z-table-than-the-ones-described-in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2793CEB-2B87-4AA4-A002-F65532C34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Content Placeholder 9">
            <a:extLst>
              <a:ext uri="{FF2B5EF4-FFF2-40B4-BE49-F238E27FC236}">
                <a16:creationId xmlns:a16="http://schemas.microsoft.com/office/drawing/2014/main" id="{C4B5EB11-044F-41CC-9348-C487361D7C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432220" y="1430152"/>
            <a:ext cx="4551679" cy="469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1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C2B5-DF83-4692-AF30-03D21368F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areas under the standard normal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2AA53-B33A-46D3-8AC8-54D031C4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2400" dirty="0"/>
              <a:t>Locate on the table the line containing the first two digits of the z-score.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400" dirty="0"/>
              <a:t>Then go over to the column containing the 3</a:t>
            </a:r>
            <a:r>
              <a:rPr lang="en-US" sz="2400" baseline="30000" dirty="0"/>
              <a:t>rd</a:t>
            </a:r>
            <a:r>
              <a:rPr lang="en-US" sz="2400" dirty="0"/>
              <a:t> digit of the value and locate the number in the intersecting column and row. That’s the area!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400" dirty="0"/>
              <a:t>Notice that the area can be read as a percent if you move the decimal point two places to the right and attach the % sign.</a:t>
            </a:r>
          </a:p>
        </p:txBody>
      </p:sp>
    </p:spTree>
    <p:extLst>
      <p:ext uri="{BB962C8B-B14F-4D97-AF65-F5344CB8AC3E}">
        <p14:creationId xmlns:p14="http://schemas.microsoft.com/office/powerpoint/2010/main" val="317853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682</Words>
  <Application>Microsoft Office PowerPoint</Application>
  <PresentationFormat>宽屏</PresentationFormat>
  <Paragraphs>58</Paragraphs>
  <Slides>16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Trebuchet MS</vt:lpstr>
      <vt:lpstr>Wingdings 3</vt:lpstr>
      <vt:lpstr>Facet</vt:lpstr>
      <vt:lpstr>Lecture Notes</vt:lpstr>
      <vt:lpstr>z-Scores – Calculating a given data value’s distance from the population mean</vt:lpstr>
      <vt:lpstr>Find the z-score for a given data value, mean and standard deviation </vt:lpstr>
      <vt:lpstr>We can also solve for σ or μ given the other two values using the formulas:</vt:lpstr>
      <vt:lpstr>z-Score for a sample mean and sample standard deviation</vt:lpstr>
      <vt:lpstr>The Normal Distribution</vt:lpstr>
      <vt:lpstr>The Standard Normal Distribution which is also called the “Bell Curve”</vt:lpstr>
      <vt:lpstr>Z-score table - % Area to the left of z</vt:lpstr>
      <vt:lpstr>Finding areas under the standard normal curve </vt:lpstr>
      <vt:lpstr>Can you see that the area under the curve to the left of z = 1.92 is 0.9726 or 97.26%?</vt:lpstr>
      <vt:lpstr>Finding the area to the left for Negative z-Scores</vt:lpstr>
      <vt:lpstr>Area under the curve between two values of z</vt:lpstr>
      <vt:lpstr>Example: Finding the area under the curve between z = 1 and z = 2</vt:lpstr>
      <vt:lpstr>The Empirical Rule for estimating the area between whole number values of z. </vt:lpstr>
      <vt:lpstr>Area under the curve where σ is one standard deviation.</vt:lpstr>
      <vt:lpstr>YouTube Video</vt:lpstr>
    </vt:vector>
  </TitlesOfParts>
  <Company>Borough of Manhattan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Notes</dc:title>
  <dc:creator>Ke Xin</dc:creator>
  <cp:lastModifiedBy>xin laoda</cp:lastModifiedBy>
  <cp:revision>18</cp:revision>
  <dcterms:created xsi:type="dcterms:W3CDTF">2018-08-14T14:27:56Z</dcterms:created>
  <dcterms:modified xsi:type="dcterms:W3CDTF">2018-10-07T22:27:50Z</dcterms:modified>
</cp:coreProperties>
</file>